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sldIdLst>
    <p:sldId id="258" r:id="rId2"/>
    <p:sldId id="259" r:id="rId3"/>
    <p:sldId id="260" r:id="rId4"/>
    <p:sldId id="305" r:id="rId5"/>
    <p:sldId id="306" r:id="rId6"/>
    <p:sldId id="307" r:id="rId7"/>
    <p:sldId id="270" r:id="rId8"/>
    <p:sldId id="308" r:id="rId9"/>
    <p:sldId id="309" r:id="rId10"/>
    <p:sldId id="288" r:id="rId11"/>
    <p:sldId id="263" r:id="rId12"/>
    <p:sldId id="292" r:id="rId13"/>
    <p:sldId id="293" r:id="rId14"/>
    <p:sldId id="294" r:id="rId15"/>
    <p:sldId id="310" r:id="rId16"/>
    <p:sldId id="311" r:id="rId17"/>
    <p:sldId id="314" r:id="rId18"/>
    <p:sldId id="312" r:id="rId19"/>
    <p:sldId id="313" r:id="rId20"/>
    <p:sldId id="286" r:id="rId21"/>
    <p:sldId id="303" r:id="rId22"/>
    <p:sldId id="287" r:id="rId23"/>
    <p:sldId id="304" r:id="rId2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1386" y="72"/>
      </p:cViewPr>
      <p:guideLst>
        <p:guide orient="horz" pos="229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3A25ED-EB5F-4CCF-AD54-C98C317D98C3}" type="datetimeFigureOut">
              <a:rPr lang="pt-BR" smtClean="0"/>
              <a:pPr/>
              <a:t>30/05/2014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CBB57-AF33-401A-B4F5-0A4847967C7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339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CBB57-AF33-401A-B4F5-0A4847967C7E}" type="slidenum">
              <a:rPr lang="pt-BR" smtClean="0"/>
              <a:pPr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7106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CBB57-AF33-401A-B4F5-0A4847967C7E}" type="slidenum">
              <a:rPr lang="pt-BR" smtClean="0"/>
              <a:pPr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3579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CBB57-AF33-401A-B4F5-0A4847967C7E}" type="slidenum">
              <a:rPr lang="pt-BR" smtClean="0"/>
              <a:pPr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32719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CBB57-AF33-401A-B4F5-0A4847967C7E}" type="slidenum">
              <a:rPr lang="pt-BR" smtClean="0"/>
              <a:pPr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96082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CBB57-AF33-401A-B4F5-0A4847967C7E}" type="slidenum">
              <a:rPr lang="pt-BR" smtClean="0"/>
              <a:pPr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13744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CBB57-AF33-401A-B4F5-0A4847967C7E}" type="slidenum">
              <a:rPr lang="pt-BR" smtClean="0"/>
              <a:pPr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1080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CBB57-AF33-401A-B4F5-0A4847967C7E}" type="slidenum">
              <a:rPr lang="pt-BR" smtClean="0"/>
              <a:pPr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44404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CBB57-AF33-401A-B4F5-0A4847967C7E}" type="slidenum">
              <a:rPr lang="pt-BR" smtClean="0"/>
              <a:pPr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9249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rvore Criativa\Desktop\Tributo ao Futuro\Crescer em Rede Final\BG v2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1" cy="6858001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penta3.ufrgs.br/tutoriais/hotpotatoes/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hotpot.uvic.ca/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penta3.ufrgs.br/tutoriais/hotpotatoes/jcloze.swf" TargetMode="Externa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penta3.ufrgs.br/tutoriais/hotpotatoes/jcross.swf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penta3.ufrgs.br/tutoriais/hotpotatoes/jmatch.swf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penta3.ufrgs.br/tutoriais/hotpotatoes/jmix.swf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hyperlink" Target="http://penta3.ufrgs.br/tutoriais/hotpotatoes/jmatch.swf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guida.querido.net/hotpot/tutorial-pt.htm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hyperlink" Target="http://guida.querido.net/hotpot/jquiz2-pt.htm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ugusto\Desktop\Augusto\Tributo ao Futuro\Crescer em rede\ENCONTROS\Anexos\BG-CAPA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tângulo 5"/>
          <p:cNvSpPr/>
          <p:nvPr/>
        </p:nvSpPr>
        <p:spPr>
          <a:xfrm>
            <a:off x="0" y="3786190"/>
            <a:ext cx="9144000" cy="307181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1500166" y="3875134"/>
            <a:ext cx="72152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3000" b="1" dirty="0" smtClean="0">
                <a:solidFill>
                  <a:schemeClr val="bg1"/>
                </a:solidFill>
              </a:rPr>
              <a:t>Crescer em </a:t>
            </a:r>
            <a:r>
              <a:rPr lang="pt-BR" sz="3000" b="1" smtClean="0">
                <a:solidFill>
                  <a:schemeClr val="bg1"/>
                </a:solidFill>
              </a:rPr>
              <a:t>Rede </a:t>
            </a:r>
            <a:r>
              <a:rPr lang="pt-BR" sz="3000" b="1" smtClean="0">
                <a:solidFill>
                  <a:schemeClr val="bg1"/>
                </a:solidFill>
              </a:rPr>
              <a:t>– Encontro </a:t>
            </a:r>
            <a:r>
              <a:rPr lang="pt-BR" sz="3000" b="1" dirty="0" smtClean="0">
                <a:solidFill>
                  <a:schemeClr val="bg1"/>
                </a:solidFill>
              </a:rPr>
              <a:t>09</a:t>
            </a:r>
          </a:p>
        </p:txBody>
      </p:sp>
      <p:sp>
        <p:nvSpPr>
          <p:cNvPr id="10" name="Retângulo 9"/>
          <p:cNvSpPr/>
          <p:nvPr/>
        </p:nvSpPr>
        <p:spPr>
          <a:xfrm>
            <a:off x="0" y="4500570"/>
            <a:ext cx="9144000" cy="100013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734425"/>
            <a:ext cx="8715436" cy="909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ixaDeTexto 7"/>
          <p:cNvSpPr txBox="1"/>
          <p:nvPr/>
        </p:nvSpPr>
        <p:spPr>
          <a:xfrm>
            <a:off x="428596" y="4643446"/>
            <a:ext cx="8286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000" b="1" dirty="0" smtClean="0">
                <a:solidFill>
                  <a:schemeClr val="bg1"/>
                </a:solidFill>
              </a:rPr>
              <a:t>Criando atividades interativas </a:t>
            </a:r>
            <a:r>
              <a:rPr lang="pt-BR" sz="2000" b="1" smtClean="0">
                <a:solidFill>
                  <a:schemeClr val="bg1"/>
                </a:solidFill>
              </a:rPr>
              <a:t>e personalizadas: </a:t>
            </a:r>
            <a:endParaRPr lang="pt-BR" sz="2000" b="1" dirty="0" smtClean="0">
              <a:solidFill>
                <a:schemeClr val="bg1"/>
              </a:solidFill>
            </a:endParaRPr>
          </a:p>
          <a:p>
            <a:pPr algn="r"/>
            <a:r>
              <a:rPr lang="pt-BR" sz="2000" b="1" dirty="0" smtClean="0">
                <a:solidFill>
                  <a:schemeClr val="bg1"/>
                </a:solidFill>
              </a:rPr>
              <a:t>O </a:t>
            </a:r>
            <a:r>
              <a:rPr lang="pt-BR" sz="2000" b="1" i="1" dirty="0" smtClean="0">
                <a:solidFill>
                  <a:schemeClr val="bg1"/>
                </a:solidFill>
              </a:rPr>
              <a:t>software</a:t>
            </a:r>
            <a:r>
              <a:rPr lang="pt-BR" sz="2000" b="1" dirty="0" smtClean="0">
                <a:solidFill>
                  <a:schemeClr val="bg1"/>
                </a:solidFill>
              </a:rPr>
              <a:t> Hot </a:t>
            </a:r>
            <a:r>
              <a:rPr lang="pt-BR" sz="2000" b="1" dirty="0" err="1" smtClean="0">
                <a:solidFill>
                  <a:schemeClr val="bg1"/>
                </a:solidFill>
              </a:rPr>
              <a:t>Potatoes</a:t>
            </a:r>
            <a:r>
              <a:rPr lang="pt-BR" sz="2000" b="1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Atividade de experimentação</a:t>
            </a:r>
          </a:p>
        </p:txBody>
      </p:sp>
      <p:sp>
        <p:nvSpPr>
          <p:cNvPr id="7" name="TextBox 2"/>
          <p:cNvSpPr/>
          <p:nvPr/>
        </p:nvSpPr>
        <p:spPr>
          <a:xfrm>
            <a:off x="395286" y="1912704"/>
            <a:ext cx="8462994" cy="501675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Para esta ação você irá precisar:</a:t>
            </a:r>
          </a:p>
          <a:p>
            <a:pPr marL="457200" indent="-457200" algn="just">
              <a:spcBef>
                <a:spcPts val="0"/>
              </a:spcBef>
              <a:spcAft>
                <a:spcPts val="0"/>
              </a:spcAft>
              <a:buClrTx/>
              <a:buSzPct val="100000"/>
              <a:buChar char="-"/>
              <a:tabLst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1. 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Formar uma dupla bem produtiva e criativa!</a:t>
            </a:r>
          </a:p>
          <a:p>
            <a:pPr algn="just"/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2. 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Acessar o material de apoio disponibilizado pelo líder deste encontro</a:t>
            </a:r>
          </a:p>
          <a:p>
            <a:pPr algn="just"/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3. 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Acessar o link com o tutorial de apoio</a:t>
            </a:r>
          </a:p>
          <a:p>
            <a:pPr algn="just"/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http://penta3.ufrgs.br/tutoriais/hotpotatoes/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</a:p>
          <a:p>
            <a:pPr algn="just"/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4. 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Escolher uma das ferramentas para produzir uma atividade para seus alunos</a:t>
            </a:r>
          </a:p>
          <a:p>
            <a:pPr algn="just"/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5. 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Atentar para as orientações iniciais que serão feitas pelo líder e para as especificidades da ferramenta que irá trabalhar.</a:t>
            </a:r>
          </a:p>
          <a:p>
            <a:pPr algn="just"/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6. 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Salvar a atividade, de duas formas diferentes. Uma com as respectivas extensões do programa hot 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potatoes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(.</a:t>
            </a:r>
            <a:r>
              <a:rPr lang="pt-BR" sz="2000" b="1" dirty="0" err="1" smtClean="0">
                <a:solidFill>
                  <a:schemeClr val="tx2">
                    <a:lumMod val="75000"/>
                  </a:schemeClr>
                </a:solidFill>
              </a:rPr>
              <a:t>jcw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), (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r>
              <a:rPr lang="pt-BR" sz="2000" b="1" dirty="0" err="1" smtClean="0">
                <a:solidFill>
                  <a:schemeClr val="tx2">
                    <a:lumMod val="75000"/>
                  </a:schemeClr>
                </a:solidFill>
              </a:rPr>
              <a:t>jcl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), (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r>
              <a:rPr lang="pt-BR" sz="2000" b="1" dirty="0" err="1" smtClean="0">
                <a:solidFill>
                  <a:schemeClr val="tx2">
                    <a:lumMod val="75000"/>
                  </a:schemeClr>
                </a:solidFill>
              </a:rPr>
              <a:t>jmx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), (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r>
              <a:rPr lang="pt-BR" sz="2000" b="1" dirty="0" err="1" smtClean="0">
                <a:solidFill>
                  <a:schemeClr val="tx2">
                    <a:lumMod val="75000"/>
                  </a:schemeClr>
                </a:solidFill>
              </a:rPr>
              <a:t>jqz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), (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r>
              <a:rPr lang="pt-BR" sz="2000" b="1" dirty="0" err="1" smtClean="0">
                <a:solidFill>
                  <a:schemeClr val="tx2">
                    <a:lumMod val="75000"/>
                  </a:schemeClr>
                </a:solidFill>
              </a:rPr>
              <a:t>jmt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) e uma segunda na versão (</a:t>
            </a:r>
            <a:r>
              <a:rPr lang="pt-BR" sz="2000" b="1" dirty="0" err="1" smtClean="0">
                <a:solidFill>
                  <a:schemeClr val="tx2">
                    <a:lumMod val="75000"/>
                  </a:schemeClr>
                </a:solidFill>
              </a:rPr>
              <a:t>html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) para gerar página web. </a:t>
            </a:r>
          </a:p>
          <a:p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Vamos lá?</a:t>
            </a: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ClrTx/>
              <a:buSzPct val="100000"/>
              <a:buFont typeface="Wingdings"/>
              <a:buChar char="Ø"/>
              <a:tabLst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000" dirty="0" err="1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0" y="1285860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500034" y="1214422"/>
            <a:ext cx="8215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Que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tal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usar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nossa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imaginação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elaborar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uma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atividade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em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uma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das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ferramentas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do Hot  Potatoes?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Construindo atividades com o Hot </a:t>
            </a:r>
            <a:r>
              <a:rPr lang="pt-BR" sz="2400" b="1" dirty="0" err="1" smtClean="0">
                <a:solidFill>
                  <a:schemeClr val="bg1"/>
                </a:solidFill>
              </a:rPr>
              <a:t>Potatoes</a:t>
            </a:r>
            <a:endParaRPr lang="pt-BR" sz="2400" b="1" dirty="0" smtClean="0">
              <a:solidFill>
                <a:schemeClr val="bg1"/>
              </a:solidFill>
            </a:endParaRPr>
          </a:p>
        </p:txBody>
      </p:sp>
      <p:sp>
        <p:nvSpPr>
          <p:cNvPr id="8" name="TextBox 2"/>
          <p:cNvSpPr/>
          <p:nvPr/>
        </p:nvSpPr>
        <p:spPr>
          <a:xfrm>
            <a:off x="428596" y="1142984"/>
            <a:ext cx="8385635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342900" indent="-342900">
              <a:buAutoNum type="arabicPeriod"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ACESSAR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 página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oficial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software: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http://hotpot.uvic.ca/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10" name="Placeholder 3" descr="Imagem 4"/>
          <p:cNvPicPr>
            <a:picLocks noGrp="1" noChangeAspect="1"/>
          </p:cNvPicPr>
          <p:nvPr/>
        </p:nvPicPr>
        <p:blipFill>
          <a:blip r:embed="rId3">
            <a:lum/>
          </a:blip>
          <a:srcRect l="8166" t="7480" r="8666" b="8963"/>
          <a:stretch>
            <a:fillRect/>
          </a:stretch>
        </p:blipFill>
        <p:spPr>
          <a:xfrm>
            <a:off x="525295" y="1571612"/>
            <a:ext cx="7975795" cy="4507361"/>
          </a:xfrm>
          <a:prstGeom prst="rect">
            <a:avLst/>
          </a:prstGeom>
          <a:ln>
            <a:noFill/>
          </a:ln>
        </p:spPr>
      </p:pic>
      <p:sp>
        <p:nvSpPr>
          <p:cNvPr id="11" name="TextBox 4"/>
          <p:cNvSpPr/>
          <p:nvPr/>
        </p:nvSpPr>
        <p:spPr>
          <a:xfrm>
            <a:off x="6536259" y="5116745"/>
            <a:ext cx="2038746" cy="13234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47">
            <a:solidFill>
              <a:schemeClr val="tx2"/>
            </a:solidFill>
            <a:miter lim="800000"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2.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ACESSAR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link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realizar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DOWNLOAD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atualizado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cxnSp>
        <p:nvCxnSpPr>
          <p:cNvPr id="14" name="Straight Arrow Connector 5"/>
          <p:cNvCxnSpPr/>
          <p:nvPr/>
        </p:nvCxnSpPr>
        <p:spPr>
          <a:xfrm rot="10800000">
            <a:off x="2071671" y="4572008"/>
            <a:ext cx="4464591" cy="1083346"/>
          </a:xfrm>
          <a:prstGeom prst="straightConnector1">
            <a:avLst/>
          </a:prstGeom>
          <a:noFill/>
          <a:ln w="19047">
            <a:solidFill>
              <a:schemeClr val="tx2"/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Construindo atividades com o Hot </a:t>
            </a:r>
            <a:r>
              <a:rPr lang="pt-BR" sz="2400" b="1" dirty="0" err="1" smtClean="0">
                <a:solidFill>
                  <a:schemeClr val="bg1"/>
                </a:solidFill>
              </a:rPr>
              <a:t>Potatoes</a:t>
            </a:r>
            <a:endParaRPr lang="pt-BR" sz="2400" b="1" dirty="0" smtClean="0">
              <a:solidFill>
                <a:schemeClr val="bg1"/>
              </a:solidFill>
            </a:endParaRPr>
          </a:p>
        </p:txBody>
      </p:sp>
      <p:sp>
        <p:nvSpPr>
          <p:cNvPr id="12" name="TextBox 1"/>
          <p:cNvSpPr/>
          <p:nvPr/>
        </p:nvSpPr>
        <p:spPr>
          <a:xfrm>
            <a:off x="363565" y="1357298"/>
            <a:ext cx="6065823" cy="132343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0"/>
              </a:spcAft>
              <a:buClrTx/>
              <a:buAutoNum type="arabicPeriod"/>
              <a:tabLst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CRIE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pasta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computador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RENOMEIE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nome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tipo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desenvolvida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exemplo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Fabula_lacuna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;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Animais_palavrascruzadas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; </a:t>
            </a:r>
          </a:p>
        </p:txBody>
      </p:sp>
      <p:sp>
        <p:nvSpPr>
          <p:cNvPr id="13" name="TextBox 3"/>
          <p:cNvSpPr/>
          <p:nvPr/>
        </p:nvSpPr>
        <p:spPr>
          <a:xfrm>
            <a:off x="3929058" y="3334124"/>
            <a:ext cx="4610788" cy="252376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2.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ACESSE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PASTA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MATERIAL DIGITAL DE APOIO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disponibilizada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líder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onde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todo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material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necessário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desenvolvimento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(gifs,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planos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fundos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clip arts),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textos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sons,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vídeos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etc. </a:t>
            </a:r>
          </a:p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kern="1200" baseline="0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Arial" charset="0"/>
            </a:endParaRPr>
          </a:p>
        </p:txBody>
      </p:sp>
      <p:pic>
        <p:nvPicPr>
          <p:cNvPr id="18" name="Placeholder 3" descr="Imagem 7"/>
          <p:cNvPicPr>
            <a:picLocks noGrp="1" noChangeAspect="1"/>
          </p:cNvPicPr>
          <p:nvPr/>
        </p:nvPicPr>
        <p:blipFill>
          <a:blip r:embed="rId3">
            <a:lum/>
          </a:blip>
          <a:srcRect l="41515" t="20976" r="45152" b="50471"/>
          <a:stretch>
            <a:fillRect/>
          </a:stretch>
        </p:blipFill>
        <p:spPr>
          <a:xfrm>
            <a:off x="6755316" y="1285860"/>
            <a:ext cx="1460022" cy="1758666"/>
          </a:xfrm>
          <a:prstGeom prst="rect">
            <a:avLst/>
          </a:prstGeom>
          <a:ln>
            <a:noFill/>
          </a:ln>
        </p:spPr>
      </p:pic>
      <p:pic>
        <p:nvPicPr>
          <p:cNvPr id="21" name="Placeholder 3" descr="Imagem 4"/>
          <p:cNvPicPr>
            <a:picLocks noGrp="1" noChangeAspect="1"/>
          </p:cNvPicPr>
          <p:nvPr/>
        </p:nvPicPr>
        <p:blipFill>
          <a:blip r:embed="rId4">
            <a:lum/>
          </a:blip>
          <a:srcRect l="25236" t="13401" r="42004" b="24703"/>
          <a:stretch>
            <a:fillRect/>
          </a:stretch>
        </p:blipFill>
        <p:spPr>
          <a:xfrm>
            <a:off x="1142976" y="3357562"/>
            <a:ext cx="2311173" cy="2456270"/>
          </a:xfrm>
          <a:prstGeom prst="rect">
            <a:avLst/>
          </a:prstGeom>
          <a:ln w="6346">
            <a:solidFill>
              <a:srgbClr val="000000">
                <a:alpha val="100000"/>
              </a:srgbClr>
            </a:solidFill>
            <a:miter lim="800000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Construindo atividades com o Hot </a:t>
            </a:r>
            <a:r>
              <a:rPr lang="pt-BR" sz="2400" b="1" dirty="0" err="1" smtClean="0">
                <a:solidFill>
                  <a:schemeClr val="bg1"/>
                </a:solidFill>
              </a:rPr>
              <a:t>Potatoes</a:t>
            </a:r>
            <a:endParaRPr lang="pt-BR" sz="2400" b="1" dirty="0" smtClean="0">
              <a:solidFill>
                <a:schemeClr val="bg1"/>
              </a:solidFill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2286000" y="128586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en-US" sz="2800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Arial" charset="0"/>
            </a:endParaRPr>
          </a:p>
          <a:p>
            <a:pPr marL="342900" indent="-342900" algn="ctr">
              <a:spcBef>
                <a:spcPts val="0"/>
              </a:spcBef>
              <a:spcAft>
                <a:spcPts val="0"/>
              </a:spcAft>
              <a:buClrTx/>
              <a:buAutoNum type="arabicPeriod"/>
              <a:tabLst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CLICAR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ícone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programa</a:t>
            </a:r>
          </a:p>
        </p:txBody>
      </p:sp>
      <p:pic>
        <p:nvPicPr>
          <p:cNvPr id="16" name="Placeholder 3" descr="Imagem 13"/>
          <p:cNvPicPr>
            <a:picLocks noGrp="1" noChangeAspect="1"/>
          </p:cNvPicPr>
          <p:nvPr/>
        </p:nvPicPr>
        <p:blipFill>
          <a:blip r:embed="rId3">
            <a:lum/>
          </a:blip>
          <a:srcRect l="84929" t="45447" r="4820" b="49440"/>
          <a:stretch>
            <a:fillRect/>
          </a:stretch>
        </p:blipFill>
        <p:spPr>
          <a:xfrm>
            <a:off x="3697612" y="2403154"/>
            <a:ext cx="1874520" cy="525780"/>
          </a:xfrm>
          <a:prstGeom prst="rect">
            <a:avLst/>
          </a:prstGeom>
          <a:ln>
            <a:noFill/>
          </a:ln>
        </p:spPr>
      </p:pic>
      <p:sp>
        <p:nvSpPr>
          <p:cNvPr id="17" name="Retângulo 16"/>
          <p:cNvSpPr/>
          <p:nvPr/>
        </p:nvSpPr>
        <p:spPr>
          <a:xfrm>
            <a:off x="1571604" y="2966206"/>
            <a:ext cx="65722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Arial" charset="0"/>
            </a:endParaRPr>
          </a:p>
          <a:p>
            <a:pPr marL="342900" indent="-342900" algn="ctr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2.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ESCOLHER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ferramentas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elaborar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9" name="Placeholder 3" descr="Imagem 11"/>
          <p:cNvPicPr>
            <a:picLocks noGrp="1" noChangeAspect="1"/>
          </p:cNvPicPr>
          <p:nvPr/>
        </p:nvPicPr>
        <p:blipFill>
          <a:blip r:embed="rId4">
            <a:lum/>
          </a:blip>
          <a:srcRect l="14277" t="36249" r="51537" b="22479"/>
          <a:stretch>
            <a:fillRect/>
          </a:stretch>
        </p:blipFill>
        <p:spPr>
          <a:xfrm>
            <a:off x="3162181" y="4000504"/>
            <a:ext cx="3124331" cy="212182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Construindo atividades com o Hot </a:t>
            </a:r>
            <a:r>
              <a:rPr lang="pt-BR" sz="2400" b="1" dirty="0" err="1" smtClean="0">
                <a:solidFill>
                  <a:schemeClr val="bg1"/>
                </a:solidFill>
              </a:rPr>
              <a:t>Potatoes</a:t>
            </a:r>
            <a:endParaRPr lang="pt-BR" sz="2400" b="1" dirty="0" smtClean="0">
              <a:solidFill>
                <a:schemeClr val="bg1"/>
              </a:solidFill>
            </a:endParaRPr>
          </a:p>
        </p:txBody>
      </p:sp>
      <p:sp>
        <p:nvSpPr>
          <p:cNvPr id="12" name="Rectangle Custom 4"/>
          <p:cNvSpPr/>
          <p:nvPr/>
        </p:nvSpPr>
        <p:spPr>
          <a:xfrm>
            <a:off x="2473699" y="1359301"/>
            <a:ext cx="3868816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JCloze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 –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Preenchimento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lacunas </a:t>
            </a:r>
          </a:p>
        </p:txBody>
      </p:sp>
      <p:pic>
        <p:nvPicPr>
          <p:cNvPr id="13" name="Placeholder 3" descr="Imagem 2"/>
          <p:cNvPicPr>
            <a:picLocks noGrp="1" noChangeAspect="1"/>
          </p:cNvPicPr>
          <p:nvPr/>
        </p:nvPicPr>
        <p:blipFill>
          <a:blip r:embed="rId3">
            <a:lum/>
          </a:blip>
          <a:srcRect l="53541" t="37037" r="12291" b="22221"/>
          <a:stretch>
            <a:fillRect/>
          </a:stretch>
        </p:blipFill>
        <p:spPr>
          <a:xfrm>
            <a:off x="1785918" y="3242647"/>
            <a:ext cx="1662434" cy="1115047"/>
          </a:xfrm>
          <a:prstGeom prst="rect">
            <a:avLst/>
          </a:prstGeom>
          <a:ln>
            <a:noFill/>
          </a:ln>
        </p:spPr>
      </p:pic>
      <p:pic>
        <p:nvPicPr>
          <p:cNvPr id="18" name="Placeholder 3" descr="Imagem 1"/>
          <p:cNvPicPr>
            <a:picLocks noGrp="1" noChangeAspect="1"/>
          </p:cNvPicPr>
          <p:nvPr/>
        </p:nvPicPr>
        <p:blipFill>
          <a:blip r:embed="rId4">
            <a:lum/>
          </a:blip>
          <a:srcRect l="59583" t="22591" r="7499" b="25184"/>
          <a:stretch>
            <a:fillRect/>
          </a:stretch>
        </p:blipFill>
        <p:spPr>
          <a:xfrm>
            <a:off x="4000496" y="2214554"/>
            <a:ext cx="3655012" cy="3261747"/>
          </a:xfrm>
          <a:prstGeom prst="rect">
            <a:avLst/>
          </a:prstGeom>
          <a:ln>
            <a:noFill/>
          </a:ln>
        </p:spPr>
      </p:pic>
      <p:sp>
        <p:nvSpPr>
          <p:cNvPr id="20" name="Rectangle Custom 5"/>
          <p:cNvSpPr/>
          <p:nvPr/>
        </p:nvSpPr>
        <p:spPr>
          <a:xfrm>
            <a:off x="1643042" y="5845747"/>
            <a:ext cx="5937766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hlinkClick r:id="rId5"/>
              </a:rPr>
              <a:t>http://penta3.ufrgs.br/tutoriais/hotpotatoes/jcloze.swf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Construindo atividades com o Hot </a:t>
            </a:r>
            <a:r>
              <a:rPr lang="pt-BR" sz="2400" b="1" dirty="0" err="1" smtClean="0">
                <a:solidFill>
                  <a:schemeClr val="bg1"/>
                </a:solidFill>
              </a:rPr>
              <a:t>Potatoes</a:t>
            </a:r>
            <a:endParaRPr lang="pt-BR" sz="2400" b="1" dirty="0" smtClean="0">
              <a:solidFill>
                <a:schemeClr val="bg1"/>
              </a:solidFill>
            </a:endParaRPr>
          </a:p>
        </p:txBody>
      </p:sp>
      <p:sp>
        <p:nvSpPr>
          <p:cNvPr id="12" name="Rectangle Custom 4"/>
          <p:cNvSpPr/>
          <p:nvPr/>
        </p:nvSpPr>
        <p:spPr>
          <a:xfrm>
            <a:off x="3094395" y="1359301"/>
            <a:ext cx="2977803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anchor="t" anchorCtr="0">
            <a:spAutoFit/>
          </a:bodyPr>
          <a:lstStyle/>
          <a:p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JCross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 –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Palavras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cruzadas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Placeholder 3" descr="Imagem 1"/>
          <p:cNvPicPr>
            <a:picLocks noGrp="1" noChangeAspect="1"/>
          </p:cNvPicPr>
          <p:nvPr/>
        </p:nvPicPr>
        <p:blipFill>
          <a:blip r:embed="rId3">
            <a:lum/>
          </a:blip>
          <a:srcRect l="42800" t="35456" r="38910" b="43860"/>
          <a:stretch>
            <a:fillRect/>
          </a:stretch>
        </p:blipFill>
        <p:spPr>
          <a:xfrm>
            <a:off x="1928794" y="3214686"/>
            <a:ext cx="1427022" cy="892646"/>
          </a:xfrm>
          <a:prstGeom prst="rect">
            <a:avLst/>
          </a:prstGeom>
          <a:ln>
            <a:noFill/>
          </a:ln>
        </p:spPr>
      </p:pic>
      <p:pic>
        <p:nvPicPr>
          <p:cNvPr id="10" name="Placeholder 3" descr="Imagem 2"/>
          <p:cNvPicPr>
            <a:picLocks noGrp="1" noChangeAspect="1"/>
          </p:cNvPicPr>
          <p:nvPr/>
        </p:nvPicPr>
        <p:blipFill>
          <a:blip r:embed="rId3">
            <a:lum/>
          </a:blip>
          <a:srcRect l="9697" t="12491" r="61212" b="38888"/>
          <a:stretch>
            <a:fillRect/>
          </a:stretch>
        </p:blipFill>
        <p:spPr>
          <a:xfrm>
            <a:off x="3949282" y="2071678"/>
            <a:ext cx="3551676" cy="3338941"/>
          </a:xfrm>
          <a:prstGeom prst="rect">
            <a:avLst/>
          </a:prstGeom>
          <a:ln>
            <a:noFill/>
          </a:ln>
        </p:spPr>
      </p:pic>
      <p:sp>
        <p:nvSpPr>
          <p:cNvPr id="11" name="Rectangle Custom 4"/>
          <p:cNvSpPr/>
          <p:nvPr/>
        </p:nvSpPr>
        <p:spPr>
          <a:xfrm>
            <a:off x="1643042" y="5854500"/>
            <a:ext cx="5929354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hlinkClick r:id="rId4"/>
              </a:rPr>
              <a:t>http://penta3.ufrgs.br/tutoriais/hotpotatoes/jcross.swf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Construindo atividades com o Hot </a:t>
            </a:r>
            <a:r>
              <a:rPr lang="pt-BR" sz="2400" b="1" dirty="0" err="1" smtClean="0">
                <a:solidFill>
                  <a:schemeClr val="bg1"/>
                </a:solidFill>
              </a:rPr>
              <a:t>Potatoes</a:t>
            </a:r>
            <a:endParaRPr lang="pt-BR" sz="2400" b="1" dirty="0" smtClean="0">
              <a:solidFill>
                <a:schemeClr val="bg1"/>
              </a:solidFill>
            </a:endParaRPr>
          </a:p>
        </p:txBody>
      </p:sp>
      <p:sp>
        <p:nvSpPr>
          <p:cNvPr id="12" name="Rectangle Custom 4"/>
          <p:cNvSpPr/>
          <p:nvPr/>
        </p:nvSpPr>
        <p:spPr>
          <a:xfrm>
            <a:off x="2273235" y="1359301"/>
            <a:ext cx="4584781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anchor="t" anchorCtr="0">
            <a:spAutoFit/>
          </a:bodyPr>
          <a:lstStyle/>
          <a:p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JMatch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 – 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Associação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emparelhamento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Custom 4"/>
          <p:cNvSpPr/>
          <p:nvPr/>
        </p:nvSpPr>
        <p:spPr>
          <a:xfrm>
            <a:off x="1500166" y="5854500"/>
            <a:ext cx="6357982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hlinkClick r:id="rId3"/>
              </a:rPr>
              <a:t>http://penta3.ufrgs.br/tutoriais/hotpotatoes/jmatch.swf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13" name="Placeholder 3" descr="Imagem 2"/>
          <p:cNvPicPr>
            <a:picLocks noGrp="1" noChangeAspect="1"/>
          </p:cNvPicPr>
          <p:nvPr/>
        </p:nvPicPr>
        <p:blipFill>
          <a:blip r:embed="rId4">
            <a:lum/>
          </a:blip>
          <a:srcRect l="41061" t="33793" r="36827" b="41716"/>
          <a:stretch>
            <a:fillRect/>
          </a:stretch>
        </p:blipFill>
        <p:spPr>
          <a:xfrm>
            <a:off x="1714480" y="3102120"/>
            <a:ext cx="1556812" cy="969822"/>
          </a:xfrm>
          <a:prstGeom prst="rect">
            <a:avLst/>
          </a:prstGeom>
          <a:ln>
            <a:noFill/>
          </a:ln>
        </p:spPr>
      </p:pic>
      <p:pic>
        <p:nvPicPr>
          <p:cNvPr id="14" name="Placeholder 3" descr="Imagem 3"/>
          <p:cNvPicPr>
            <a:picLocks noGrp="1" noChangeAspect="1"/>
          </p:cNvPicPr>
          <p:nvPr/>
        </p:nvPicPr>
        <p:blipFill>
          <a:blip r:embed="rId4">
            <a:lum/>
          </a:blip>
          <a:srcRect l="6665" t="20707" r="59924" b="19899"/>
          <a:stretch>
            <a:fillRect/>
          </a:stretch>
        </p:blipFill>
        <p:spPr>
          <a:xfrm>
            <a:off x="3933841" y="2071678"/>
            <a:ext cx="3352803" cy="3352803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Construindo atividades com o Hot </a:t>
            </a:r>
            <a:r>
              <a:rPr lang="pt-BR" sz="2400" b="1" dirty="0" err="1" smtClean="0">
                <a:solidFill>
                  <a:schemeClr val="bg1"/>
                </a:solidFill>
              </a:rPr>
              <a:t>Potatoes</a:t>
            </a:r>
            <a:endParaRPr lang="pt-BR" sz="2400" b="1" dirty="0" smtClean="0">
              <a:solidFill>
                <a:schemeClr val="bg1"/>
              </a:solidFill>
            </a:endParaRPr>
          </a:p>
        </p:txBody>
      </p:sp>
      <p:sp>
        <p:nvSpPr>
          <p:cNvPr id="12" name="Rectangle Custom 4"/>
          <p:cNvSpPr/>
          <p:nvPr/>
        </p:nvSpPr>
        <p:spPr>
          <a:xfrm>
            <a:off x="2273235" y="1359301"/>
            <a:ext cx="4109395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anchor="t" anchorCtr="0">
            <a:spAutoFit/>
          </a:bodyPr>
          <a:lstStyle/>
          <a:p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JMix</a:t>
            </a:r>
            <a:r>
              <a:rPr lang="en-US" sz="20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charset="0"/>
              </a:rPr>
              <a:t> 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Correspondência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ordenação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Custom 4"/>
          <p:cNvSpPr/>
          <p:nvPr/>
        </p:nvSpPr>
        <p:spPr>
          <a:xfrm>
            <a:off x="1500166" y="5854500"/>
            <a:ext cx="6357982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hlinkClick r:id="rId3"/>
              </a:rPr>
              <a:t>http://penta3.ufrgs.br/tutoriais/hotpotatoes/jmix.swf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hlinkClick r:id="rId4"/>
              </a:rPr>
              <a:t> </a:t>
            </a:r>
          </a:p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7" name="Placeholder 3" descr="Imagem 2"/>
          <p:cNvPicPr>
            <a:picLocks noGrp="1" noChangeAspect="1"/>
          </p:cNvPicPr>
          <p:nvPr/>
        </p:nvPicPr>
        <p:blipFill>
          <a:blip r:embed="rId5">
            <a:lum/>
          </a:blip>
          <a:srcRect l="6363" t="19899" r="60984" b="25152"/>
          <a:stretch>
            <a:fillRect/>
          </a:stretch>
        </p:blipFill>
        <p:spPr>
          <a:xfrm>
            <a:off x="4357686" y="2071678"/>
            <a:ext cx="3600349" cy="3408216"/>
          </a:xfrm>
          <a:prstGeom prst="rect">
            <a:avLst/>
          </a:prstGeom>
          <a:ln>
            <a:noFill/>
          </a:ln>
        </p:spPr>
      </p:pic>
      <p:pic>
        <p:nvPicPr>
          <p:cNvPr id="8" name="Placeholder 3" descr="Imagem 3"/>
          <p:cNvPicPr>
            <a:picLocks noGrp="1" noChangeAspect="1"/>
          </p:cNvPicPr>
          <p:nvPr/>
        </p:nvPicPr>
        <p:blipFill>
          <a:blip r:embed="rId5">
            <a:lum/>
          </a:blip>
          <a:srcRect l="42500" t="36060" r="38712" b="42929"/>
          <a:stretch>
            <a:fillRect/>
          </a:stretch>
        </p:blipFill>
        <p:spPr>
          <a:xfrm>
            <a:off x="1643042" y="2428868"/>
            <a:ext cx="1454728" cy="91506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Construindo atividades com o Hot </a:t>
            </a:r>
            <a:r>
              <a:rPr lang="pt-BR" sz="2400" b="1" dirty="0" err="1" smtClean="0">
                <a:solidFill>
                  <a:schemeClr val="bg1"/>
                </a:solidFill>
              </a:rPr>
              <a:t>Potatoes</a:t>
            </a:r>
            <a:endParaRPr lang="pt-BR" sz="2400" b="1" dirty="0" smtClean="0">
              <a:solidFill>
                <a:schemeClr val="bg1"/>
              </a:solidFill>
            </a:endParaRPr>
          </a:p>
        </p:txBody>
      </p:sp>
      <p:sp>
        <p:nvSpPr>
          <p:cNvPr id="12" name="Rectangle Custom 4"/>
          <p:cNvSpPr/>
          <p:nvPr/>
        </p:nvSpPr>
        <p:spPr>
          <a:xfrm>
            <a:off x="1594357" y="1359301"/>
            <a:ext cx="6049477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anchor="t" anchorCtr="0">
            <a:spAutoFit/>
          </a:bodyPr>
          <a:lstStyle/>
          <a:p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JQuiz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 –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Sistema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perguntas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respostas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múltiplas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escolhas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respostas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curtas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híbridas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11" name="Rectangle Custom 4"/>
          <p:cNvSpPr/>
          <p:nvPr/>
        </p:nvSpPr>
        <p:spPr>
          <a:xfrm>
            <a:off x="1428728" y="5643578"/>
            <a:ext cx="6357982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hlinkClick r:id="rId3"/>
              </a:rPr>
              <a:t>http://guida.querido.net/hotpot/tutorial-pt.htm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hlinkClick r:id="rId4"/>
              </a:rPr>
              <a:t>http://guida.querido.net/hotpot/jquiz2-pt.htm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15" name="Placeholder 3" descr="Imagem 2"/>
          <p:cNvPicPr>
            <a:picLocks noGrp="1" noChangeAspect="1"/>
          </p:cNvPicPr>
          <p:nvPr/>
        </p:nvPicPr>
        <p:blipFill>
          <a:blip r:embed="rId5">
            <a:lum/>
          </a:blip>
          <a:srcRect l="4313" t="15169" r="53712" b="23535"/>
          <a:stretch>
            <a:fillRect/>
          </a:stretch>
        </p:blipFill>
        <p:spPr>
          <a:xfrm>
            <a:off x="3844941" y="2308746"/>
            <a:ext cx="3798893" cy="3120518"/>
          </a:xfrm>
          <a:prstGeom prst="rect">
            <a:avLst/>
          </a:prstGeom>
          <a:ln>
            <a:noFill/>
          </a:ln>
        </p:spPr>
      </p:pic>
      <p:pic>
        <p:nvPicPr>
          <p:cNvPr id="16" name="Placeholder 3" descr="Imagem 3"/>
          <p:cNvPicPr>
            <a:picLocks noGrp="1" noChangeAspect="1"/>
          </p:cNvPicPr>
          <p:nvPr/>
        </p:nvPicPr>
        <p:blipFill>
          <a:blip r:embed="rId5">
            <a:lum/>
          </a:blip>
          <a:srcRect l="50833" t="37676" r="30302" b="42256"/>
          <a:stretch>
            <a:fillRect/>
          </a:stretch>
        </p:blipFill>
        <p:spPr>
          <a:xfrm>
            <a:off x="1397568" y="3384531"/>
            <a:ext cx="1745672" cy="1044601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Construindo atividades com o Hot </a:t>
            </a:r>
            <a:r>
              <a:rPr lang="pt-BR" sz="2400" b="1" dirty="0" err="1" smtClean="0">
                <a:solidFill>
                  <a:schemeClr val="bg1"/>
                </a:solidFill>
              </a:rPr>
              <a:t>Potatoes</a:t>
            </a:r>
            <a:endParaRPr lang="pt-BR" sz="2400" b="1" dirty="0" smtClean="0">
              <a:solidFill>
                <a:schemeClr val="bg1"/>
              </a:solidFill>
            </a:endParaRPr>
          </a:p>
        </p:txBody>
      </p:sp>
      <p:sp>
        <p:nvSpPr>
          <p:cNvPr id="12" name="Rectangle Custom 4"/>
          <p:cNvSpPr/>
          <p:nvPr/>
        </p:nvSpPr>
        <p:spPr>
          <a:xfrm>
            <a:off x="1594357" y="1359301"/>
            <a:ext cx="6254277" cy="101566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anchor="t" anchorCtr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The Masher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  –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pacote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mistas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</a:p>
          <a:p>
            <a:pPr algn="ctr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englobando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todas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possibilidades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Hot Potatoes </a:t>
            </a:r>
          </a:p>
          <a:p>
            <a:pPr algn="ctr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Custom 4"/>
          <p:cNvSpPr/>
          <p:nvPr/>
        </p:nvSpPr>
        <p:spPr>
          <a:xfrm>
            <a:off x="857224" y="5886410"/>
            <a:ext cx="7500990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ctr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http://penta3.ufrgs.br/tutoriais/hotpotatoes/HotPotatoesMasher.htm</a:t>
            </a:r>
          </a:p>
        </p:txBody>
      </p:sp>
      <p:pic>
        <p:nvPicPr>
          <p:cNvPr id="8" name="Placeholder 3" descr="Imagem 4"/>
          <p:cNvPicPr>
            <a:picLocks noGrp="1" noChangeAspect="1"/>
          </p:cNvPicPr>
          <p:nvPr/>
        </p:nvPicPr>
        <p:blipFill>
          <a:blip r:embed="rId3">
            <a:lum/>
          </a:blip>
          <a:srcRect l="12576" t="15455" r="58939" b="33636"/>
          <a:stretch>
            <a:fillRect/>
          </a:stretch>
        </p:blipFill>
        <p:spPr>
          <a:xfrm>
            <a:off x="4143372" y="2428868"/>
            <a:ext cx="2971334" cy="2987134"/>
          </a:xfrm>
          <a:prstGeom prst="rect">
            <a:avLst/>
          </a:prstGeom>
          <a:ln>
            <a:noFill/>
          </a:ln>
        </p:spPr>
      </p:pic>
      <p:pic>
        <p:nvPicPr>
          <p:cNvPr id="10" name="Placeholder 3" descr="Imagem 5"/>
          <p:cNvPicPr>
            <a:picLocks noGrp="1" noChangeAspect="1"/>
          </p:cNvPicPr>
          <p:nvPr/>
        </p:nvPicPr>
        <p:blipFill>
          <a:blip r:embed="rId4">
            <a:lum/>
          </a:blip>
          <a:srcRect l="71818" t="40773" r="19015" b="42660"/>
          <a:stretch>
            <a:fillRect/>
          </a:stretch>
        </p:blipFill>
        <p:spPr>
          <a:xfrm>
            <a:off x="2071670" y="3357562"/>
            <a:ext cx="966118" cy="982084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428596" y="1506101"/>
            <a:ext cx="828680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elementos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contribuem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propiciem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momentos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aprendizagem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significativa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algn="just"/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costumam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utilizar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material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autoria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aulas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 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sim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recursos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utilizam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construir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materiais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 </a:t>
            </a:r>
          </a:p>
          <a:p>
            <a:pPr algn="just">
              <a:buFont typeface="Arial" pitchFamily="34" charset="0"/>
              <a:buChar char="•"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pensaram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construir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materiais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formato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games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jogados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pelos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computador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acham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ideia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algn="just">
              <a:buFont typeface="Arial" pitchFamily="34" charset="0"/>
              <a:buChar char="•"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games,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vez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serem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produzidos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fossem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produzidos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pelos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Seria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interessante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Será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gostariam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sentiriam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motivados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aprender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determinado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conteúdo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competências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seriam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mobilizadas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processo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algn="just">
              <a:buFont typeface="Arial" pitchFamily="34" charset="0"/>
              <a:buChar char="•"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Perguntas desafiadoras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28596" y="538443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</a:rPr>
              <a:t>Planejamento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da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Atividade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para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os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alunos</a:t>
            </a:r>
            <a:endParaRPr lang="en-US" sz="2400" b="1" dirty="0" smtClean="0">
              <a:solidFill>
                <a:schemeClr val="bg1"/>
              </a:solidFill>
            </a:endParaRPr>
          </a:p>
          <a:p>
            <a:endParaRPr lang="pt-BR" sz="2400" b="1" dirty="0" smtClean="0">
              <a:solidFill>
                <a:schemeClr val="bg1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28596" y="1759099"/>
            <a:ext cx="82868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1º Passo: </a:t>
            </a:r>
          </a:p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Agora,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junto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colegas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forme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grupo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cinco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participantes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a 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seguinte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disposição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pessoa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tenha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feito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JCloze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outra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JMix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outra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JCross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assim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sucessivamente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maneira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todas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as 5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ferramentas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estejam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representadas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grupo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 </a:t>
            </a:r>
          </a:p>
          <a:p>
            <a:pPr algn="just"/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ClrTx/>
              <a:buSzPct val="100000"/>
              <a:buChar char="-"/>
              <a:tabLst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28596" y="538443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</a:rPr>
              <a:t>Planejamento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da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Atividade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para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os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alunos</a:t>
            </a:r>
            <a:endParaRPr lang="en-US" sz="2400" b="1" dirty="0" smtClean="0">
              <a:solidFill>
                <a:schemeClr val="bg1"/>
              </a:solidFill>
            </a:endParaRPr>
          </a:p>
          <a:p>
            <a:endParaRPr lang="pt-BR" sz="2400" b="1" dirty="0" smtClean="0">
              <a:solidFill>
                <a:schemeClr val="bg1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28596" y="1737075"/>
            <a:ext cx="828680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2º Passo: </a:t>
            </a:r>
          </a:p>
          <a:p>
            <a:pPr algn="just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grupo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deve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planejar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sequência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sobre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temática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deverá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explorada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breve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utilizando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cinco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ferramentas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Hot Potatoes, de forma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complemente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outra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final, 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tenham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oportunidade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explorado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diferentes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formas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algn="just"/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IMPORTANTE: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primeira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procurando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resgatar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conhecimentos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prévios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sobre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assunto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instigando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curiosidade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mesmos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E,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pensem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última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síntese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conclusão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assunto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abordado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ideia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conjunto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represente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caminho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percorrido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assunto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à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medida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explorando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28596" y="538443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</a:rPr>
              <a:t>Síntese</a:t>
            </a:r>
            <a:r>
              <a:rPr lang="en-US" sz="2400" b="1" dirty="0" smtClean="0">
                <a:solidFill>
                  <a:schemeClr val="bg1"/>
                </a:solidFill>
              </a:rPr>
              <a:t> e </a:t>
            </a:r>
            <a:r>
              <a:rPr lang="en-US" sz="2400" b="1" dirty="0" err="1" smtClean="0">
                <a:solidFill>
                  <a:schemeClr val="bg1"/>
                </a:solidFill>
              </a:rPr>
              <a:t>avaliação</a:t>
            </a:r>
            <a:r>
              <a:rPr lang="en-US" sz="2400" b="1" dirty="0" smtClean="0">
                <a:solidFill>
                  <a:schemeClr val="bg1"/>
                </a:solidFill>
              </a:rPr>
              <a:t> do </a:t>
            </a:r>
            <a:r>
              <a:rPr lang="en-US" sz="2400" b="1" dirty="0" err="1" smtClean="0">
                <a:solidFill>
                  <a:schemeClr val="bg1"/>
                </a:solidFill>
              </a:rPr>
              <a:t>encontro</a:t>
            </a:r>
            <a:endParaRPr lang="en-US" sz="2400" b="1" dirty="0" smtClean="0">
              <a:solidFill>
                <a:schemeClr val="bg1"/>
              </a:solidFill>
            </a:endParaRPr>
          </a:p>
          <a:p>
            <a:endParaRPr lang="pt-BR" sz="2400" b="1" dirty="0" smtClean="0">
              <a:solidFill>
                <a:schemeClr val="bg1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28596" y="1748087"/>
            <a:ext cx="828680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rica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reflexão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sobre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autoria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materiais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didáticos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chegaram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conclusão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vale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investir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desenvolvimento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tipo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material?</a:t>
            </a:r>
          </a:p>
          <a:p>
            <a:pPr algn="just">
              <a:buFont typeface="Arial" pitchFamily="34" charset="0"/>
              <a:buChar char="•"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SzPct val="100000"/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apresentação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conceitual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esclarecedora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sentido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fazer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entenderem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significa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construir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partir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ferramenta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autoria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Hot Potatoes?</a:t>
            </a:r>
          </a:p>
          <a:p>
            <a:pPr algn="just">
              <a:buSzPct val="100000"/>
              <a:buFont typeface="Arial" pitchFamily="34" charset="0"/>
              <a:buChar char="•"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SzPct val="100000"/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Gostaram da 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ideia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de trabalhar envolver os alunos na produção de atividades didáticas, estimulando o protagonismo infantil ou juvenil?</a:t>
            </a:r>
          </a:p>
          <a:p>
            <a:pPr algn="just">
              <a:buSzPct val="100000"/>
              <a:buFont typeface="Arial" pitchFamily="34" charset="0"/>
              <a:buChar char="•"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28596" y="538443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</a:rPr>
              <a:t>Síntese</a:t>
            </a:r>
            <a:r>
              <a:rPr lang="en-US" sz="2400" b="1" dirty="0" smtClean="0">
                <a:solidFill>
                  <a:schemeClr val="bg1"/>
                </a:solidFill>
              </a:rPr>
              <a:t> e </a:t>
            </a:r>
            <a:r>
              <a:rPr lang="en-US" sz="2400" b="1" dirty="0" err="1" smtClean="0">
                <a:solidFill>
                  <a:schemeClr val="bg1"/>
                </a:solidFill>
              </a:rPr>
              <a:t>avaliação</a:t>
            </a:r>
            <a:r>
              <a:rPr lang="en-US" sz="2400" b="1" dirty="0" smtClean="0">
                <a:solidFill>
                  <a:schemeClr val="bg1"/>
                </a:solidFill>
              </a:rPr>
              <a:t> do </a:t>
            </a:r>
            <a:r>
              <a:rPr lang="en-US" sz="2400" b="1" dirty="0" err="1" smtClean="0">
                <a:solidFill>
                  <a:schemeClr val="bg1"/>
                </a:solidFill>
              </a:rPr>
              <a:t>encontro</a:t>
            </a:r>
            <a:endParaRPr lang="en-US" sz="2400" b="1" dirty="0" smtClean="0">
              <a:solidFill>
                <a:schemeClr val="bg1"/>
              </a:solidFill>
            </a:endParaRPr>
          </a:p>
          <a:p>
            <a:endParaRPr lang="pt-BR" sz="2400" b="1" dirty="0" smtClean="0">
              <a:solidFill>
                <a:schemeClr val="bg1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28596" y="1643050"/>
            <a:ext cx="82868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SzPct val="100000"/>
              <a:buFont typeface="Arial" pitchFamily="34" charset="0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Vocês conseguiram, junto com a dupla, construir uma atividade interessante com suporte de uma das ferramentas disponibilizadas pelo software Hot 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Potatoes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algn="just">
              <a:buSzPct val="100000"/>
              <a:buFont typeface="Arial" pitchFamily="34" charset="0"/>
              <a:buChar char="•"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Seu grupo conseguiu elaborar uma sequência de atividades, utilizando todas as ferramentas do Hot 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Potatoes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? Esta sequência traz um percurso criativo e inovador de aprendizagem?</a:t>
            </a: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ClrTx/>
              <a:buSzPct val="100000"/>
              <a:buChar char="-"/>
              <a:tabLst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Agora, para finalizar, vamos preencher a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Avaliação do Encontro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6" name="Retângulo 5"/>
          <p:cNvSpPr/>
          <p:nvPr/>
        </p:nvSpPr>
        <p:spPr>
          <a:xfrm>
            <a:off x="571472" y="1428736"/>
            <a:ext cx="792961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 professor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incentivar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autoria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 tem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oportunidade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aproveitar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potencial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cada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aluno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dentro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especificidade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competência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Todos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contribuir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perspectiva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conhecimento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compartilhado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construído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de forma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colaborativa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algn="just">
              <a:spcBef>
                <a:spcPts val="600"/>
              </a:spcBef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spcBef>
                <a:spcPts val="600"/>
              </a:spcBef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atuais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aumento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acesso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à internet,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muito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professores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têm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buscado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incrementar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suas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aulas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partir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recursos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digitais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conteúdo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qualidade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distribuindo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forma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colaborativa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partir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blogs e sites. </a:t>
            </a:r>
          </a:p>
          <a:p>
            <a:pPr algn="just">
              <a:spcBef>
                <a:spcPts val="600"/>
              </a:spcBef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spcBef>
                <a:spcPts val="600"/>
              </a:spcBef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São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verdadeiros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curadores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conteúdos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digitais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assim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dinâmica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aulas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outra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lógica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interessante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atrativa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principalmente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inserção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novos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conteúdos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digitais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envolve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jogos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elementos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i="1" dirty="0" err="1" smtClean="0">
                <a:solidFill>
                  <a:schemeClr val="tx2">
                    <a:lumMod val="75000"/>
                  </a:schemeClr>
                </a:solidFill>
              </a:rPr>
              <a:t>gamificação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en-US" sz="2000" dirty="0" err="1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5" name="TextBox 2"/>
          <p:cNvSpPr/>
          <p:nvPr/>
        </p:nvSpPr>
        <p:spPr>
          <a:xfrm>
            <a:off x="671822" y="2169092"/>
            <a:ext cx="7686392" cy="2831544"/>
          </a:xfrm>
          <a:prstGeom prst="rect">
            <a:avLst/>
          </a:prstGeom>
          <a:solidFill>
            <a:srgbClr val="BDD7EE">
              <a:alpha val="100000"/>
            </a:srgbClr>
          </a:solidFill>
          <a:ln>
            <a:solidFill>
              <a:schemeClr val="tx2"/>
            </a:solidFill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b="1" i="1" dirty="0" err="1" smtClean="0">
                <a:solidFill>
                  <a:schemeClr val="tx2">
                    <a:lumMod val="75000"/>
                  </a:schemeClr>
                </a:solidFill>
              </a:rPr>
              <a:t>Gamificação</a:t>
            </a:r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</a:p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Termo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cunhado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programador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pesquisador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britânico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Nick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Pelling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2002,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consiste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aplicação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elementos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dinâmicas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técnicas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desenhos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jogos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contextos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aqueles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próprios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jogo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procurando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assim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engajar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pessoas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estimulando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-as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outras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posturas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situações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aprendizagem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resolução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problemas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contexto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jogo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propriamente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kern="0" baseline="0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6" name="Retângulo 5"/>
          <p:cNvSpPr/>
          <p:nvPr/>
        </p:nvSpPr>
        <p:spPr>
          <a:xfrm>
            <a:off x="785786" y="1357298"/>
            <a:ext cx="7643866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diversidade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recursos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digitais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existentes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permitem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professor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construir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próprio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material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didático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a real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expressão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demandas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assim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facilmente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adequadas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articuladas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às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particularidades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turma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individualmente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autoria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elaborar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materiais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frutos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demandas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contextualizadas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realidade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professor,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permite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maior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autonomia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traz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outros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contextos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prática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pedagógica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insere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vivências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cotidiano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crianças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universo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muitas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vezes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acaba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negligenciado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exercícios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tradicionais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onde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prevalece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distribuição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massa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 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esteja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contextualizada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vivência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dará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maiores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chances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mobilizar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conhecimentos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prévios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segurança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inferir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sobre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diferentes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assuntos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6" name="Retângulo 5"/>
          <p:cNvSpPr/>
          <p:nvPr/>
        </p:nvSpPr>
        <p:spPr>
          <a:xfrm>
            <a:off x="428596" y="1214422"/>
            <a:ext cx="828680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</a:rPr>
              <a:t>Software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Hot Potatoes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consiste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pacote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cinco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ferramentas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exercícios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interativos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autoexploratórios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com feedback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automático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: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000" b="1" u="sng" dirty="0" smtClean="0">
                <a:solidFill>
                  <a:schemeClr val="tx2">
                    <a:lumMod val="75000"/>
                  </a:schemeClr>
                </a:solidFill>
              </a:rPr>
              <a:t>     </a:t>
            </a:r>
            <a:r>
              <a:rPr lang="en-US" sz="2000" b="1" u="sng" dirty="0" err="1" smtClean="0">
                <a:solidFill>
                  <a:schemeClr val="tx2">
                    <a:lumMod val="75000"/>
                  </a:schemeClr>
                </a:solidFill>
              </a:rPr>
              <a:t>Jcloze</a:t>
            </a:r>
            <a:r>
              <a:rPr lang="en-US" sz="2000" u="sng" dirty="0" smtClean="0">
                <a:solidFill>
                  <a:schemeClr val="tx2">
                    <a:lumMod val="75000"/>
                  </a:schemeClr>
                </a:solidFill>
              </a:rPr>
              <a:t>      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Preenchimento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lacunas </a:t>
            </a:r>
          </a:p>
          <a:p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000" b="1" u="sng" dirty="0" smtClean="0">
                <a:solidFill>
                  <a:schemeClr val="tx2">
                    <a:lumMod val="75000"/>
                  </a:schemeClr>
                </a:solidFill>
              </a:rPr>
              <a:t>     </a:t>
            </a:r>
            <a:r>
              <a:rPr lang="en-US" sz="2000" b="1" u="sng" dirty="0" err="1" smtClean="0">
                <a:solidFill>
                  <a:schemeClr val="tx2">
                    <a:lumMod val="75000"/>
                  </a:schemeClr>
                </a:solidFill>
              </a:rPr>
              <a:t>Jcross</a:t>
            </a:r>
            <a:r>
              <a:rPr lang="en-US" sz="2000" u="sng" dirty="0" smtClean="0">
                <a:solidFill>
                  <a:schemeClr val="tx2">
                    <a:lumMod val="75000"/>
                  </a:schemeClr>
                </a:solidFill>
              </a:rPr>
              <a:t>      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Palavras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cruzadas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000" b="1" u="sng" dirty="0" smtClean="0">
                <a:solidFill>
                  <a:schemeClr val="tx2">
                    <a:lumMod val="75000"/>
                  </a:schemeClr>
                </a:solidFill>
              </a:rPr>
              <a:t>     </a:t>
            </a:r>
            <a:r>
              <a:rPr lang="en-US" sz="2000" b="1" u="sng" dirty="0" err="1" smtClean="0">
                <a:solidFill>
                  <a:schemeClr val="tx2">
                    <a:lumMod val="75000"/>
                  </a:schemeClr>
                </a:solidFill>
              </a:rPr>
              <a:t>JMatch</a:t>
            </a:r>
            <a:r>
              <a:rPr lang="en-US" sz="2000" u="sng" dirty="0" smtClean="0">
                <a:solidFill>
                  <a:schemeClr val="tx2">
                    <a:lumMod val="75000"/>
                  </a:schemeClr>
                </a:solidFill>
              </a:rPr>
              <a:t>    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Associação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emparelhamento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000" b="1" u="sng" dirty="0" smtClean="0">
                <a:solidFill>
                  <a:schemeClr val="tx2">
                    <a:lumMod val="75000"/>
                  </a:schemeClr>
                </a:solidFill>
              </a:rPr>
              <a:t>        </a:t>
            </a:r>
            <a:r>
              <a:rPr lang="en-US" sz="2000" b="1" u="sng" dirty="0" err="1" smtClean="0">
                <a:solidFill>
                  <a:schemeClr val="tx2">
                    <a:lumMod val="75000"/>
                  </a:schemeClr>
                </a:solidFill>
              </a:rPr>
              <a:t>Jmix</a:t>
            </a:r>
            <a:r>
              <a:rPr lang="en-US" sz="2000" u="sng" dirty="0" smtClean="0">
                <a:solidFill>
                  <a:schemeClr val="tx2">
                    <a:lumMod val="75000"/>
                  </a:schemeClr>
                </a:solidFill>
              </a:rPr>
              <a:t>      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Correspondência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ordenação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1433513" indent="-1433513">
              <a:tabLst>
                <a:tab pos="1433513" algn="l"/>
              </a:tabLst>
            </a:pPr>
            <a:r>
              <a:rPr lang="en-US" sz="2000" b="1" u="sng" dirty="0" smtClean="0">
                <a:solidFill>
                  <a:schemeClr val="tx2">
                    <a:lumMod val="75000"/>
                  </a:schemeClr>
                </a:solidFill>
              </a:rPr>
              <a:t>       </a:t>
            </a:r>
            <a:r>
              <a:rPr lang="en-US" sz="2000" b="1" u="sng" dirty="0" err="1" smtClean="0">
                <a:solidFill>
                  <a:schemeClr val="tx2">
                    <a:lumMod val="75000"/>
                  </a:schemeClr>
                </a:solidFill>
              </a:rPr>
              <a:t>Jquiz</a:t>
            </a:r>
            <a:r>
              <a:rPr lang="en-US" sz="2000" b="1" u="sng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en-US" sz="2000" u="sng" dirty="0" smtClean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Sistema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perguntas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respostas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múltiplas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escolhas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respostas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curtas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hibridas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1433513" indent="-1433513">
              <a:tabLst>
                <a:tab pos="1433513" algn="l"/>
              </a:tabLst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000" b="1" u="sng" dirty="0" smtClean="0">
                <a:solidFill>
                  <a:schemeClr val="tx2">
                    <a:lumMod val="75000"/>
                  </a:schemeClr>
                </a:solidFill>
              </a:rPr>
              <a:t>The Masher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  –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pacote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mistas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englobando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todas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possibilidades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Hot Potatoes.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7" name="TextBox 2"/>
          <p:cNvSpPr/>
          <p:nvPr/>
        </p:nvSpPr>
        <p:spPr>
          <a:xfrm>
            <a:off x="539752" y="1621588"/>
            <a:ext cx="8208962" cy="409342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>
              <a:buFont typeface="Arial" pitchFamily="34" charset="0"/>
              <a:buChar char="•"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 algn="just">
              <a:buSzPct val="100000"/>
              <a:buFont typeface="Arial" pitchFamily="34" charset="0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pt-BR" sz="2000" i="1" dirty="0" smtClean="0">
                <a:solidFill>
                  <a:schemeClr val="tx2">
                    <a:lumMod val="75000"/>
                  </a:schemeClr>
                </a:solidFill>
              </a:rPr>
              <a:t>software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 Hot 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Potatoes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foi desenvolvido pela equipe de Pesquisa e Desenvolvimento </a:t>
            </a:r>
            <a:r>
              <a:rPr lang="pt-BR" sz="2000" i="1" dirty="0" err="1" smtClean="0">
                <a:solidFill>
                  <a:schemeClr val="tx2">
                    <a:lumMod val="75000"/>
                  </a:schemeClr>
                </a:solidFill>
              </a:rPr>
              <a:t>Humanities</a:t>
            </a:r>
            <a:r>
              <a:rPr lang="pt-BR" sz="2000" i="1" dirty="0" smtClean="0">
                <a:solidFill>
                  <a:schemeClr val="tx2">
                    <a:lumMod val="75000"/>
                  </a:schemeClr>
                </a:solidFill>
              </a:rPr>
              <a:t> Computing </a:t>
            </a:r>
            <a:r>
              <a:rPr lang="pt-BR" sz="2000" i="1" dirty="0" err="1" smtClean="0">
                <a:solidFill>
                  <a:schemeClr val="tx2">
                    <a:lumMod val="75000"/>
                  </a:schemeClr>
                </a:solidFill>
              </a:rPr>
              <a:t>and</a:t>
            </a:r>
            <a:r>
              <a:rPr lang="pt-BR" sz="2000" i="1" dirty="0" smtClean="0">
                <a:solidFill>
                  <a:schemeClr val="tx2">
                    <a:lumMod val="75000"/>
                  </a:schemeClr>
                </a:solidFill>
              </a:rPr>
              <a:t> Media Centre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, da Universidade de Victoria no Canadá,  e tornou-se um </a:t>
            </a:r>
            <a:r>
              <a:rPr lang="pt-BR" sz="2000" i="1" dirty="0" smtClean="0">
                <a:solidFill>
                  <a:schemeClr val="tx2">
                    <a:lumMod val="75000"/>
                  </a:schemeClr>
                </a:solidFill>
              </a:rPr>
              <a:t>software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freeware em 2009.</a:t>
            </a:r>
          </a:p>
          <a:p>
            <a:pPr algn="just"/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 algn="just">
              <a:buSzPct val="100000"/>
              <a:buFont typeface="Arial" pitchFamily="34" charset="0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É bastante conhecido e utilizado por vários professores em todo o  mundo. </a:t>
            </a:r>
          </a:p>
          <a:p>
            <a:pPr marL="342900" indent="-342900" algn="just">
              <a:buSzPct val="100000"/>
              <a:buFont typeface="Arial" pitchFamily="34" charset="0"/>
              <a:buChar char="•"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 algn="just">
              <a:buSzPct val="100000"/>
              <a:buFont typeface="Arial" pitchFamily="34" charset="0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Pode ser personalizado, sendo possível mudar a interface, o </a:t>
            </a:r>
            <a:r>
              <a:rPr lang="pt-BR" sz="2000" i="1" dirty="0" smtClean="0">
                <a:solidFill>
                  <a:schemeClr val="tx2">
                    <a:lumMod val="75000"/>
                  </a:schemeClr>
                </a:solidFill>
              </a:rPr>
              <a:t>layout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, a navegação, os botões, o esquema de cores, as fontes, inserir imagens e arquivos multimídia, transformando-se em página </a:t>
            </a:r>
            <a:r>
              <a:rPr lang="pt-BR" sz="2000" i="1" dirty="0" smtClean="0">
                <a:solidFill>
                  <a:schemeClr val="tx2">
                    <a:lumMod val="75000"/>
                  </a:schemeClr>
                </a:solidFill>
              </a:rPr>
              <a:t>web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customizável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algn="just"/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7" name="TextBox 2"/>
          <p:cNvSpPr/>
          <p:nvPr/>
        </p:nvSpPr>
        <p:spPr>
          <a:xfrm>
            <a:off x="539752" y="1621588"/>
            <a:ext cx="8208962" cy="255454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>
              <a:buFont typeface="Arial" pitchFamily="34" charset="0"/>
              <a:buChar char="•"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 algn="just">
              <a:buSzPct val="100000"/>
              <a:buFont typeface="Arial" pitchFamily="34" charset="0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O conjunto de ferramentas do </a:t>
            </a:r>
            <a:r>
              <a:rPr lang="pt-BR" sz="2000" i="1" dirty="0" smtClean="0">
                <a:solidFill>
                  <a:schemeClr val="tx2">
                    <a:lumMod val="75000"/>
                  </a:schemeClr>
                </a:solidFill>
              </a:rPr>
              <a:t>software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Hot 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Potatoes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pode também  ser apresentada e disponibilizada aos alunos para que construam seus próprios </a:t>
            </a:r>
            <a:r>
              <a:rPr lang="pt-BR" sz="2000" i="1" dirty="0" smtClean="0">
                <a:solidFill>
                  <a:schemeClr val="tx2">
                    <a:lumMod val="75000"/>
                  </a:schemeClr>
                </a:solidFill>
              </a:rPr>
              <a:t>games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e desafios, estimulando que formulem hipóteses, construam caminhos de aprendizado, sistematizem o conhecimento construído e compartilhem com seus  colegas. </a:t>
            </a:r>
          </a:p>
          <a:p>
            <a:pPr marL="342900" indent="-342900" algn="just">
              <a:buSzPct val="100000"/>
              <a:buFont typeface="Wingdings"/>
              <a:buChar char="Ø"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7" name="TextBox 2"/>
          <p:cNvSpPr/>
          <p:nvPr/>
        </p:nvSpPr>
        <p:spPr>
          <a:xfrm>
            <a:off x="500034" y="1621588"/>
            <a:ext cx="8208962" cy="409342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apropriar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recursos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digitais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permitem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autoria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Hot Potatoes 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criar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conteúdo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digital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conjunto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o professor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colocam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condição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protagonistas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próprio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aprendizado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desafiando-os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sair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zona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conforto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estimulando-os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enfrentar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novo,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utilizando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diferentes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ferramentas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recursos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Organizando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aula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forma, o professor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trabalhará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perspectiva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Educação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3.0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preconiza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construção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conhecimento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parceria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professor um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mediador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privilegiado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processo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precursor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mudanças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novo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cenário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educacional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impõe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marL="342900" indent="-342900" algn="just">
              <a:buSzPct val="100000"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</TotalTime>
  <Words>1369</Words>
  <Application>Microsoft Office PowerPoint</Application>
  <PresentationFormat>Apresentação no Ecrã (4:3)</PresentationFormat>
  <Paragraphs>138</Paragraphs>
  <Slides>23</Slides>
  <Notes>8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23</vt:i4>
      </vt:variant>
    </vt:vector>
  </HeadingPairs>
  <TitlesOfParts>
    <vt:vector size="27" baseType="lpstr">
      <vt:lpstr>Calibri</vt:lpstr>
      <vt:lpstr>Wingdings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Augusto</dc:creator>
  <cp:lastModifiedBy>Cheyenne</cp:lastModifiedBy>
  <cp:revision>95</cp:revision>
  <dcterms:created xsi:type="dcterms:W3CDTF">2013-06-26T20:31:07Z</dcterms:created>
  <dcterms:modified xsi:type="dcterms:W3CDTF">2014-05-30T16:00:35Z</dcterms:modified>
</cp:coreProperties>
</file>